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265" r:id="rId3"/>
    <p:sldId id="310" r:id="rId4"/>
    <p:sldId id="318" r:id="rId5"/>
    <p:sldId id="314" r:id="rId6"/>
    <p:sldId id="316" r:id="rId7"/>
    <p:sldId id="317" r:id="rId8"/>
    <p:sldId id="312" r:id="rId9"/>
    <p:sldId id="271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29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a\Desktop\Bike_share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a\Desktop\Bike_share_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a\Desktop\Bike_share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[Bike_share_analysis.xlsx]member vs casual rides!PivotTable1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'member vs casual rides'!$B$1</c:f>
              <c:strCache>
                <c:ptCount val="1"/>
                <c:pt idx="0">
                  <c:v>Total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A0-4713-AED5-21CF3455E7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A0-4713-AED5-21CF3455E74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0DBBF5-34C9-4BC1-BF95-61792E895DCE}" type="PERCENTAGE">
                      <a:rPr lang="en-US" sz="20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EA0-4713-AED5-21CF3455E74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1CAC85-454F-4019-8D7E-E88FCEBF3668}" type="PERCENTAGE">
                      <a:rPr lang="en-US" sz="200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EA0-4713-AED5-21CF3455E7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'member vs casual rides'!$A$2:$A$4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'member vs casual rides'!$B$2:$B$4</c:f>
              <c:numCache>
                <c:formatCode>General</c:formatCode>
                <c:ptCount val="2"/>
                <c:pt idx="0">
                  <c:v>2130893</c:v>
                </c:pt>
                <c:pt idx="1">
                  <c:v>3723651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A0-4713-AED5-21CF3455E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015560554930634"/>
          <c:y val="0.37172590926134236"/>
          <c:w val="0.15793963254593174"/>
          <c:h val="0.16845294338207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[Bike_share_analysis.xlsx]Rides_per_month!PivotTable1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Overall</a:t>
            </a:r>
            <a:r>
              <a:rPr lang="en-US" sz="1100" baseline="0" dirty="0"/>
              <a:t> </a:t>
            </a:r>
            <a:r>
              <a:rPr lang="en-US" sz="1100" dirty="0"/>
              <a:t>Rides Per</a:t>
            </a:r>
            <a:r>
              <a:rPr lang="en-US" sz="1100" baseline="0" dirty="0"/>
              <a:t> Month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Rides_per_month!$B$1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Rides_per_month!$A$2:$A$14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Rides_per_month!$B$2:$B$14</c:f>
              <c:numCache>
                <c:formatCode>General</c:formatCode>
                <c:ptCount val="12"/>
                <c:pt idx="0">
                  <c:v>144873</c:v>
                </c:pt>
                <c:pt idx="1">
                  <c:v>223164</c:v>
                </c:pt>
                <c:pt idx="2">
                  <c:v>301687</c:v>
                </c:pt>
                <c:pt idx="3">
                  <c:v>415025</c:v>
                </c:pt>
                <c:pt idx="4">
                  <c:v>609704</c:v>
                </c:pt>
                <c:pt idx="5">
                  <c:v>710747</c:v>
                </c:pt>
                <c:pt idx="6">
                  <c:v>749004</c:v>
                </c:pt>
                <c:pt idx="7">
                  <c:v>755804</c:v>
                </c:pt>
                <c:pt idx="8">
                  <c:v>820832</c:v>
                </c:pt>
                <c:pt idx="9">
                  <c:v>537113</c:v>
                </c:pt>
                <c:pt idx="10">
                  <c:v>362518</c:v>
                </c:pt>
                <c:pt idx="11">
                  <c:v>224073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86-435F-A468-C27594F47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9018847"/>
        <c:axId val="1929008287"/>
      </c:barChart>
      <c:catAx>
        <c:axId val="1929018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008287"/>
        <c:crosses val="autoZero"/>
        <c:auto val="1"/>
        <c:lblAlgn val="ctr"/>
        <c:lblOffset val="100"/>
        <c:noMultiLvlLbl val="0"/>
      </c:catAx>
      <c:valAx>
        <c:axId val="19290082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01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[Bike_share_analysis.xlsx]member_casual_rides_per_month!PivotTable2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</a:rPr>
              <a:t>Casual v/s Member </a:t>
            </a:r>
            <a:r>
              <a:rPr lang="en-US" sz="1100" baseline="0" dirty="0"/>
              <a:t>Rides Per Month</a:t>
            </a:r>
            <a:endParaRPr lang="en-US" sz="1100" dirty="0"/>
          </a:p>
        </c:rich>
      </c:tx>
      <c:layout>
        <c:manualLayout>
          <c:xMode val="edge"/>
          <c:yMode val="edge"/>
          <c:x val="0.25111520453717995"/>
          <c:y val="8.9268292682926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member_casual_rides_per_month!$B$1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19-4A20-9C63-ED97A83D9F93}"/>
              </c:ext>
            </c:extLst>
          </c:dPt>
          <c:dPt>
            <c:idx val="1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519-4A20-9C63-ED97A83D9F93}"/>
              </c:ext>
            </c:extLst>
          </c:dPt>
          <c:dPt>
            <c:idx val="1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19-4A20-9C63-ED97A83D9F93}"/>
              </c:ext>
            </c:extLst>
          </c:dPt>
          <c:dPt>
            <c:idx val="1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519-4A20-9C63-ED97A83D9F93}"/>
              </c:ext>
            </c:extLst>
          </c:dPt>
          <c:dPt>
            <c:idx val="1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19-4A20-9C63-ED97A83D9F93}"/>
              </c:ext>
            </c:extLst>
          </c:dPt>
          <c:dPt>
            <c:idx val="1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519-4A20-9C63-ED97A83D9F93}"/>
              </c:ext>
            </c:extLst>
          </c:dPt>
          <c:dPt>
            <c:idx val="1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19-4A20-9C63-ED97A83D9F93}"/>
              </c:ext>
            </c:extLst>
          </c:dPt>
          <c:dPt>
            <c:idx val="19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519-4A20-9C63-ED97A83D9F93}"/>
              </c:ext>
            </c:extLst>
          </c:dPt>
          <c:dPt>
            <c:idx val="2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519-4A20-9C63-ED97A83D9F93}"/>
              </c:ext>
            </c:extLst>
          </c:dPt>
          <c:dPt>
            <c:idx val="2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519-4A20-9C63-ED97A83D9F93}"/>
              </c:ext>
            </c:extLst>
          </c:dPt>
          <c:dPt>
            <c:idx val="2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519-4A20-9C63-ED97A83D9F93}"/>
              </c:ext>
            </c:extLst>
          </c:dPt>
          <c:dPt>
            <c:idx val="2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519-4A20-9C63-ED97A83D9F93}"/>
              </c:ext>
            </c:extLst>
          </c:dPt>
          <c:cat>
            <c:multiLvlStrRef>
              <c:f>member_casual_rides_per_month!$A$2:$A$28</c:f>
              <c:multiLvlStrCache>
                <c:ptCount val="24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</c:lvl>
                <c:lvl>
                  <c:pt idx="0">
                    <c:v>casual</c:v>
                  </c:pt>
                  <c:pt idx="12">
                    <c:v>member</c:v>
                  </c:pt>
                </c:lvl>
              </c:multiLvlStrCache>
            </c:multiLvlStrRef>
          </c:cat>
          <c:val>
            <c:numRef>
              <c:f>member_casual_rides_per_month!$B$2:$B$28</c:f>
              <c:numCache>
                <c:formatCode>General</c:formatCode>
                <c:ptCount val="24"/>
                <c:pt idx="0">
                  <c:v>24460</c:v>
                </c:pt>
                <c:pt idx="1">
                  <c:v>47163</c:v>
                </c:pt>
                <c:pt idx="2">
                  <c:v>82550</c:v>
                </c:pt>
                <c:pt idx="3">
                  <c:v>131810</c:v>
                </c:pt>
                <c:pt idx="4">
                  <c:v>231150</c:v>
                </c:pt>
                <c:pt idx="5">
                  <c:v>301169</c:v>
                </c:pt>
                <c:pt idx="6">
                  <c:v>320581</c:v>
                </c:pt>
                <c:pt idx="7">
                  <c:v>318398</c:v>
                </c:pt>
                <c:pt idx="8">
                  <c:v>346477</c:v>
                </c:pt>
                <c:pt idx="9">
                  <c:v>177071</c:v>
                </c:pt>
                <c:pt idx="10">
                  <c:v>98392</c:v>
                </c:pt>
                <c:pt idx="11">
                  <c:v>51672</c:v>
                </c:pt>
                <c:pt idx="12">
                  <c:v>120413</c:v>
                </c:pt>
                <c:pt idx="13">
                  <c:v>176001</c:v>
                </c:pt>
                <c:pt idx="14">
                  <c:v>219137</c:v>
                </c:pt>
                <c:pt idx="15">
                  <c:v>283215</c:v>
                </c:pt>
                <c:pt idx="16">
                  <c:v>378554</c:v>
                </c:pt>
                <c:pt idx="17">
                  <c:v>409578</c:v>
                </c:pt>
                <c:pt idx="18">
                  <c:v>428423</c:v>
                </c:pt>
                <c:pt idx="19">
                  <c:v>437406</c:v>
                </c:pt>
                <c:pt idx="20">
                  <c:v>474355</c:v>
                </c:pt>
                <c:pt idx="21">
                  <c:v>360042</c:v>
                </c:pt>
                <c:pt idx="22">
                  <c:v>264126</c:v>
                </c:pt>
                <c:pt idx="23">
                  <c:v>172401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19-4A20-9C63-ED97A83D9F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9053407"/>
        <c:axId val="1929042847"/>
      </c:barChart>
      <c:catAx>
        <c:axId val="1929053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042847"/>
        <c:crosses val="autoZero"/>
        <c:auto val="1"/>
        <c:lblAlgn val="ctr"/>
        <c:lblOffset val="100"/>
        <c:noMultiLvlLbl val="0"/>
      </c:catAx>
      <c:valAx>
        <c:axId val="19290428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053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[Bike_share_analysis.xlsx]member_casual_day!PivotTable4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member_casual_day!$B$1:$B$2</c:f>
              <c:strCache>
                <c:ptCount val="1"/>
                <c:pt idx="0">
                  <c:v>Sunday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member_casual_day!$B$3:$B$5</c:f>
              <c:numCache>
                <c:formatCode>General</c:formatCode>
                <c:ptCount val="2"/>
                <c:pt idx="0">
                  <c:v>366644</c:v>
                </c:pt>
                <c:pt idx="1">
                  <c:v>421872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0-4FD2-A054-4E763C89B926}"/>
            </c:ext>
          </c:extLst>
        </c:ser>
        <c:ser>
          <c:idx val="1"/>
          <c:order val="1"/>
          <c:tx>
            <c:strRef>
              <c:f>member_casual_day!$C$1:$C$2</c:f>
              <c:strCache>
                <c:ptCount val="1"/>
                <c:pt idx="0">
                  <c:v>Monday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member_casual_day!$C$3:$C$5</c:f>
              <c:numCache>
                <c:formatCode>General</c:formatCode>
                <c:ptCount val="2"/>
                <c:pt idx="0">
                  <c:v>254684</c:v>
                </c:pt>
                <c:pt idx="1">
                  <c:v>540237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0-4FD2-A054-4E763C89B926}"/>
            </c:ext>
          </c:extLst>
        </c:ser>
        <c:ser>
          <c:idx val="2"/>
          <c:order val="2"/>
          <c:tx>
            <c:strRef>
              <c:f>member_casual_day!$D$1:$D$2</c:f>
              <c:strCache>
                <c:ptCount val="1"/>
                <c:pt idx="0">
                  <c:v>Tuesday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member_casual_day!$D$3:$D$5</c:f>
              <c:numCache>
                <c:formatCode>General</c:formatCode>
                <c:ptCount val="2"/>
                <c:pt idx="0">
                  <c:v>234321</c:v>
                </c:pt>
                <c:pt idx="1">
                  <c:v>571083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70-4FD2-A054-4E763C89B926}"/>
            </c:ext>
          </c:extLst>
        </c:ser>
        <c:ser>
          <c:idx val="3"/>
          <c:order val="3"/>
          <c:tx>
            <c:strRef>
              <c:f>member_casual_day!$E$1:$E$2</c:f>
              <c:strCache>
                <c:ptCount val="1"/>
                <c:pt idx="0">
                  <c:v>Wednesday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member_casual_day!$E$3:$E$5</c:f>
              <c:numCache>
                <c:formatCode>General</c:formatCode>
                <c:ptCount val="2"/>
                <c:pt idx="0">
                  <c:v>271221</c:v>
                </c:pt>
                <c:pt idx="1">
                  <c:v>613204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70-4FD2-A054-4E763C89B926}"/>
            </c:ext>
          </c:extLst>
        </c:ser>
        <c:ser>
          <c:idx val="4"/>
          <c:order val="4"/>
          <c:tx>
            <c:strRef>
              <c:f>member_casual_day!$F$1:$F$2</c:f>
              <c:strCache>
                <c:ptCount val="1"/>
                <c:pt idx="0">
                  <c:v>Thursday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member_casual_day!$F$3:$F$5</c:f>
              <c:numCache>
                <c:formatCode>General</c:formatCode>
                <c:ptCount val="2"/>
                <c:pt idx="0">
                  <c:v>267693</c:v>
                </c:pt>
                <c:pt idx="1">
                  <c:v>583884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70-4FD2-A054-4E763C89B926}"/>
            </c:ext>
          </c:extLst>
        </c:ser>
        <c:ser>
          <c:idx val="5"/>
          <c:order val="5"/>
          <c:tx>
            <c:strRef>
              <c:f>member_casual_day!$G$1:$G$2</c:f>
              <c:strCache>
                <c:ptCount val="1"/>
                <c:pt idx="0">
                  <c:v>Friday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member_casual_day!$G$3:$G$5</c:f>
              <c:numCache>
                <c:formatCode>General</c:formatCode>
                <c:ptCount val="2"/>
                <c:pt idx="0">
                  <c:v>306168</c:v>
                </c:pt>
                <c:pt idx="1">
                  <c:v>520031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F70-4FD2-A054-4E763C89B926}"/>
            </c:ext>
          </c:extLst>
        </c:ser>
        <c:ser>
          <c:idx val="6"/>
          <c:order val="6"/>
          <c:tx>
            <c:strRef>
              <c:f>member_casual_day!$H$1:$H$2</c:f>
              <c:strCache>
                <c:ptCount val="1"/>
                <c:pt idx="0">
                  <c:v>Saturday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member_casual_day!$A$3:$A$5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member_casual_day!$H$3:$H$5</c:f>
              <c:numCache>
                <c:formatCode>General</c:formatCode>
                <c:ptCount val="2"/>
                <c:pt idx="0">
                  <c:v>430162</c:v>
                </c:pt>
                <c:pt idx="1">
                  <c:v>473340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F70-4FD2-A054-4E763C89B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2134544"/>
        <c:axId val="242135024"/>
      </c:barChart>
      <c:catAx>
        <c:axId val="242134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135024"/>
        <c:crosses val="autoZero"/>
        <c:auto val="1"/>
        <c:lblAlgn val="ctr"/>
        <c:lblOffset val="100"/>
        <c:noMultiLvlLbl val="0"/>
      </c:catAx>
      <c:valAx>
        <c:axId val="242135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13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[Bike_share_analysis.xlsx]member_casual_daytime!PivotTable5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/>
              <a:t>Casual vs Member Ride Lengths</a:t>
            </a:r>
            <a:endParaRPr lang="en-US" dirty="0"/>
          </a:p>
        </c:rich>
      </c:tx>
      <c:layout>
        <c:manualLayout>
          <c:xMode val="edge"/>
          <c:yMode val="edge"/>
          <c:x val="0.27741271439907222"/>
          <c:y val="5.84795321637426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264420435817618"/>
          <c:y val="0.10845029239766084"/>
          <c:w val="0.82247207471159134"/>
          <c:h val="0.67720311276879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member_casual_daytime!$B$1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07-4001-BA68-86924D24244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C07-4001-BA68-86924D24244C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07-4001-BA68-86924D24244C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C07-4001-BA68-86924D24244C}"/>
              </c:ext>
            </c:extLst>
          </c:dPt>
          <c:cat>
            <c:multiLvlStrRef>
              <c:f>member_casual_daytime!$A$2:$A$12</c:f>
              <c:multiLvlStrCache>
                <c:ptCount val="8"/>
                <c:lvl>
                  <c:pt idx="0">
                    <c:v>less than 10</c:v>
                  </c:pt>
                  <c:pt idx="1">
                    <c:v>10 to 30</c:v>
                  </c:pt>
                  <c:pt idx="2">
                    <c:v>30 to 60 </c:v>
                  </c:pt>
                  <c:pt idx="3">
                    <c:v>over 60</c:v>
                  </c:pt>
                  <c:pt idx="4">
                    <c:v>less than 10</c:v>
                  </c:pt>
                  <c:pt idx="5">
                    <c:v>10 to 30</c:v>
                  </c:pt>
                  <c:pt idx="6">
                    <c:v>30 to 60 </c:v>
                  </c:pt>
                  <c:pt idx="7">
                    <c:v>over 60</c:v>
                  </c:pt>
                </c:lvl>
                <c:lvl>
                  <c:pt idx="0">
                    <c:v>casual</c:v>
                  </c:pt>
                  <c:pt idx="4">
                    <c:v>member</c:v>
                  </c:pt>
                </c:lvl>
              </c:multiLvlStrCache>
            </c:multiLvlStrRef>
          </c:cat>
          <c:val>
            <c:numRef>
              <c:f>member_casual_daytime!$B$2:$B$12</c:f>
              <c:numCache>
                <c:formatCode>General</c:formatCode>
                <c:ptCount val="8"/>
                <c:pt idx="0">
                  <c:v>891585</c:v>
                </c:pt>
                <c:pt idx="1">
                  <c:v>875480</c:v>
                </c:pt>
                <c:pt idx="2">
                  <c:v>238194</c:v>
                </c:pt>
                <c:pt idx="3">
                  <c:v>125634</c:v>
                </c:pt>
                <c:pt idx="4">
                  <c:v>2128917</c:v>
                </c:pt>
                <c:pt idx="5">
                  <c:v>1380538</c:v>
                </c:pt>
                <c:pt idx="6">
                  <c:v>188060</c:v>
                </c:pt>
                <c:pt idx="7">
                  <c:v>26136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07-4001-BA68-86924D242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2146064"/>
        <c:axId val="242161904"/>
      </c:barChart>
      <c:catAx>
        <c:axId val="242146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161904"/>
        <c:crosses val="autoZero"/>
        <c:auto val="1"/>
        <c:lblAlgn val="ctr"/>
        <c:lblOffset val="100"/>
        <c:noMultiLvlLbl val="0"/>
      </c:catAx>
      <c:valAx>
        <c:axId val="242161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Rides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14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b="1" dirty="0"/>
            <a:t>Targeted Promotions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r>
            <a:rPr lang="en-US" sz="1600" b="1" dirty="0"/>
            <a:t>Weekend Passes for casual rides</a:t>
          </a:r>
          <a:endParaRPr lang="en-US" sz="1600" dirty="0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 custT="1"/>
      <dgm:spPr/>
      <dgm:t>
        <a:bodyPr/>
        <a:lstStyle/>
        <a:p>
          <a:r>
            <a:rPr lang="en-US" sz="1600" b="1" dirty="0"/>
            <a:t>Commuter Perks like morning discounts to ride more weekdays </a:t>
          </a:r>
          <a:endParaRPr lang="en-US" sz="1600" dirty="0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b="1" dirty="0"/>
            <a:t>Behavior-Based Messaging</a:t>
          </a:r>
          <a:endParaRPr lang="en-US" dirty="0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r>
            <a:rPr lang="en-US" sz="1600" b="1" dirty="0"/>
            <a:t>Show casual riders personalized savings based on usages patterns</a:t>
          </a:r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Optimize Pricing &amp; Experience </a:t>
          </a:r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1EF70BBD-008C-4D00-936B-D4DBADD9E511}">
      <dgm:prSet phldrT="[Text]" custT="1"/>
      <dgm:spPr/>
      <dgm:t>
        <a:bodyPr/>
        <a:lstStyle/>
        <a:p>
          <a:endParaRPr lang="en-US" sz="1600" dirty="0"/>
        </a:p>
      </dgm:t>
    </dgm:pt>
    <dgm:pt modelId="{EED1CD78-223F-40FF-811D-214672AF004C}" type="parTrans" cxnId="{30859F00-B55C-42A0-99C1-BEB1EAD0469D}">
      <dgm:prSet/>
      <dgm:spPr/>
      <dgm:t>
        <a:bodyPr/>
        <a:lstStyle/>
        <a:p>
          <a:endParaRPr lang="en-US"/>
        </a:p>
      </dgm:t>
    </dgm:pt>
    <dgm:pt modelId="{F75F84A5-B6A1-4CF7-B6E0-E3EA9DD1C488}" type="sibTrans" cxnId="{30859F00-B55C-42A0-99C1-BEB1EAD0469D}">
      <dgm:prSet/>
      <dgm:spPr/>
      <dgm:t>
        <a:bodyPr/>
        <a:lstStyle/>
        <a:p>
          <a:endParaRPr lang="en-US"/>
        </a:p>
      </dgm:t>
    </dgm:pt>
    <dgm:pt modelId="{432CA380-804A-4E1A-B308-55D2E61AEDC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61BA3D84-7E4D-4FDC-B2AE-280FE59EDD8A}" type="parTrans" cxnId="{21E65103-6BB8-4CB1-8115-DFB088D4CACA}">
      <dgm:prSet/>
      <dgm:spPr/>
      <dgm:t>
        <a:bodyPr/>
        <a:lstStyle/>
        <a:p>
          <a:endParaRPr lang="en-US"/>
        </a:p>
      </dgm:t>
    </dgm:pt>
    <dgm:pt modelId="{140E2994-2365-4615-8C51-AC79111A7AE0}" type="sibTrans" cxnId="{21E65103-6BB8-4CB1-8115-DFB088D4CACA}">
      <dgm:prSet/>
      <dgm:spPr/>
      <dgm:t>
        <a:bodyPr/>
        <a:lstStyle/>
        <a:p>
          <a:endParaRPr lang="en-US"/>
        </a:p>
      </dgm:t>
    </dgm:pt>
    <dgm:pt modelId="{254861FD-F00B-4303-A28D-814CC7B4801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Offer </a:t>
          </a:r>
          <a:r>
            <a:rPr lang="en-US" sz="1600" b="1" dirty="0"/>
            <a:t>short-ride member discounts</a:t>
          </a:r>
          <a:r>
            <a:rPr lang="en-US" sz="1600" dirty="0"/>
            <a:t> to highlight value</a:t>
          </a:r>
        </a:p>
      </dgm:t>
    </dgm:pt>
    <dgm:pt modelId="{DFE951B5-0A7A-4AC8-981E-BCA35717CA3E}" type="parTrans" cxnId="{8BE5184C-2A8A-4767-90CE-CD4CC9D77492}">
      <dgm:prSet/>
      <dgm:spPr/>
      <dgm:t>
        <a:bodyPr/>
        <a:lstStyle/>
        <a:p>
          <a:endParaRPr lang="en-US"/>
        </a:p>
      </dgm:t>
    </dgm:pt>
    <dgm:pt modelId="{E3994709-B404-4011-9084-7E7A96EFBA09}" type="sibTrans" cxnId="{8BE5184C-2A8A-4767-90CE-CD4CC9D77492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30859F00-B55C-42A0-99C1-BEB1EAD0469D}" srcId="{FB986F71-3126-4196-BD30-74AEDC39A1CA}" destId="{1EF70BBD-008C-4D00-936B-D4DBADD9E511}" srcOrd="1" destOrd="0" parTransId="{EED1CD78-223F-40FF-811D-214672AF004C}" sibTransId="{F75F84A5-B6A1-4CF7-B6E0-E3EA9DD1C488}"/>
    <dgm:cxn modelId="{BD10F202-B898-4841-8A88-DCD1B528B876}" type="presOf" srcId="{1EF70BBD-008C-4D00-936B-D4DBADD9E511}" destId="{96015622-8A46-45CF-A72A-2856B699B374}" srcOrd="0" destOrd="1" presId="urn:microsoft.com/office/officeart/2005/8/layout/hProcess4"/>
    <dgm:cxn modelId="{21E65103-6BB8-4CB1-8115-DFB088D4CACA}" srcId="{58828492-5CEF-4AFE-95CB-5D7E6A18158B}" destId="{432CA380-804A-4E1A-B308-55D2E61AEDCB}" srcOrd="0" destOrd="0" parTransId="{61BA3D84-7E4D-4FDC-B2AE-280FE59EDD8A}" sibTransId="{140E2994-2365-4615-8C51-AC79111A7AE0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2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8BE5184C-2A8A-4767-90CE-CD4CC9D77492}" srcId="{58828492-5CEF-4AFE-95CB-5D7E6A18158B}" destId="{254861FD-F00B-4303-A28D-814CC7B4801F}" srcOrd="1" destOrd="0" parTransId="{DFE951B5-0A7A-4AC8-981E-BCA35717CA3E}" sibTransId="{E3994709-B404-4011-9084-7E7A96EFBA09}"/>
    <dgm:cxn modelId="{58B6C172-8900-4A52-95B4-040593EA3D38}" type="presOf" srcId="{432CA380-804A-4E1A-B308-55D2E61AEDCB}" destId="{843715D2-C2C2-41EB-BDA3-21230FBA46DB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CA2105C1-CFB1-4963-84F8-17727717FF28}" type="presOf" srcId="{254861FD-F00B-4303-A28D-814CC7B4801F}" destId="{69C28D3B-E083-42DF-9EA0-916CA12125A9}" srcOrd="0" destOrd="1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4D8BE7CB-2138-4B9D-A8D3-8188D50F3155}" type="presOf" srcId="{254861FD-F00B-4303-A28D-814CC7B4801F}" destId="{843715D2-C2C2-41EB-BDA3-21230FBA46DB}" srcOrd="1" destOrd="1" presId="urn:microsoft.com/office/officeart/2005/8/layout/hProcess4"/>
    <dgm:cxn modelId="{5F9EDECD-FB20-4615-B5EC-47255B2B532F}" srcId="{FB986F71-3126-4196-BD30-74AEDC39A1CA}" destId="{BF381BD4-48DC-48BF-8C18-C307CDD4D490}" srcOrd="2" destOrd="0" parTransId="{5D881325-883F-44A1-A5FB-E01856D07A5B}" sibTransId="{2C645F98-BC4B-4797-BC42-0872EA7B0575}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1F5067F0-128D-44E7-881A-ECBD66A89D5A}" type="presOf" srcId="{1EF70BBD-008C-4D00-936B-D4DBADD9E511}" destId="{BFE859F2-A9E8-4F95-9161-8EC68F2D30C4}" srcOrd="1" destOrd="1" presId="urn:microsoft.com/office/officeart/2005/8/layout/hProcess4"/>
    <dgm:cxn modelId="{FCC960F1-FFDB-446D-9C7D-06DB34FE036C}" type="presOf" srcId="{BF381BD4-48DC-48BF-8C18-C307CDD4D490}" destId="{96015622-8A46-45CF-A72A-2856B699B374}" srcOrd="0" destOrd="2" presId="urn:microsoft.com/office/officeart/2005/8/layout/hProcess4"/>
    <dgm:cxn modelId="{563404FA-A1C2-49BF-935F-3FA3591EDAAB}" type="presOf" srcId="{432CA380-804A-4E1A-B308-55D2E61AEDCB}" destId="{69C28D3B-E083-42DF-9EA0-916CA12125A9}" srcOrd="0" destOrd="0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Weekend Passes for casual rides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Commuter Perks like morning discounts to ride more weekdays </a:t>
          </a:r>
          <a:endParaRPr lang="en-US" sz="1600" kern="1200" dirty="0"/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Targeted Promotions</a:t>
          </a:r>
          <a:endParaRPr lang="en-US" sz="2300" kern="1200" dirty="0"/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Show casual riders personalized savings based on usages patterns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Behavior-Based Messaging</a:t>
          </a:r>
          <a:endParaRPr lang="en-US" sz="2300" kern="1200" dirty="0"/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Offer </a:t>
          </a:r>
          <a:r>
            <a:rPr lang="en-US" sz="1600" b="1" kern="1200" dirty="0"/>
            <a:t>short-ride member discounts</a:t>
          </a:r>
          <a:r>
            <a:rPr lang="en-US" sz="1600" kern="1200" dirty="0"/>
            <a:t> to highlight value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Optimize Pricing &amp; Experience 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89C57-55D7-40A4-A101-E74FAC7A09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0241" y="3329790"/>
            <a:ext cx="4940484" cy="3200400"/>
          </a:xfrm>
        </p:spPr>
        <p:txBody>
          <a:bodyPr anchor="ctr">
            <a:noAutofit/>
          </a:bodyPr>
          <a:lstStyle>
            <a:lvl1pPr algn="l">
              <a:defRPr sz="3599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9485841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7999" y="0"/>
            <a:ext cx="79608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153" y="1020446"/>
            <a:ext cx="2894846" cy="1325563"/>
          </a:xfrm>
        </p:spPr>
        <p:txBody>
          <a:bodyPr anchor="b">
            <a:normAutofit/>
          </a:bodyPr>
          <a:lstStyle>
            <a:lvl1pPr>
              <a:defRPr sz="27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153" y="2674014"/>
            <a:ext cx="2894846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lnSpc>
                <a:spcPct val="140000"/>
              </a:lnSpc>
              <a:spcBef>
                <a:spcPts val="1000"/>
              </a:spcBef>
              <a:buNone/>
              <a:defRPr sz="1799">
                <a:solidFill>
                  <a:schemeClr val="bg1"/>
                </a:solidFill>
              </a:defRPr>
            </a:lvl2pPr>
            <a:lvl3pPr marL="914126" indent="0">
              <a:lnSpc>
                <a:spcPct val="140000"/>
              </a:lnSpc>
              <a:spcBef>
                <a:spcPts val="1000"/>
              </a:spcBef>
              <a:buNone/>
              <a:defRPr sz="1799">
                <a:solidFill>
                  <a:schemeClr val="bg1"/>
                </a:solidFill>
              </a:defRPr>
            </a:lvl3pPr>
            <a:lvl4pPr marL="1371189" indent="0">
              <a:lnSpc>
                <a:spcPct val="140000"/>
              </a:lnSpc>
              <a:spcBef>
                <a:spcPts val="1000"/>
              </a:spcBef>
              <a:buNone/>
              <a:defRPr sz="1799">
                <a:solidFill>
                  <a:schemeClr val="bg1"/>
                </a:solidFill>
              </a:defRPr>
            </a:lvl4pPr>
            <a:lvl5pPr marL="1828251" indent="0">
              <a:lnSpc>
                <a:spcPct val="140000"/>
              </a:lnSpc>
              <a:spcBef>
                <a:spcPts val="1000"/>
              </a:spcBef>
              <a:buNone/>
              <a:defRPr sz="1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153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93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487018"/>
            <a:ext cx="4178482" cy="3377354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6110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025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487681"/>
            <a:ext cx="4178482" cy="3376691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89628" y="1"/>
            <a:ext cx="1125985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5080"/>
            <a:ext cx="6574578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74" y="268361"/>
            <a:ext cx="7286384" cy="2121177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044" y="2763079"/>
            <a:ext cx="7286314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1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42657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4006" y="-25401"/>
            <a:ext cx="3094819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258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153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88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9529" y="406401"/>
            <a:ext cx="4178482" cy="3457971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539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42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79" y="0"/>
            <a:ext cx="4092567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936" y="568961"/>
            <a:ext cx="8417907" cy="1780860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2936" y="2797256"/>
            <a:ext cx="3923278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2937" y="3251596"/>
            <a:ext cx="3942600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42657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8244" y="2797256"/>
            <a:ext cx="39426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08244" y="3251595"/>
            <a:ext cx="3942600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42657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19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0771" y="558801"/>
            <a:ext cx="9950716" cy="1780860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664" y="0"/>
            <a:ext cx="7760162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0771" y="2960877"/>
            <a:ext cx="2722171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0771" y="3392035"/>
            <a:ext cx="2722171" cy="2907164"/>
          </a:xfrm>
        </p:spPr>
        <p:txBody>
          <a:bodyPr tIns="0">
            <a:normAutofit/>
          </a:bodyPr>
          <a:lstStyle>
            <a:lvl1pPr marL="283379" indent="-283379">
              <a:lnSpc>
                <a:spcPct val="100000"/>
              </a:lnSpc>
              <a:buFont typeface="+mj-lt"/>
              <a:buAutoNum type="arabicPeriod"/>
              <a:defRPr sz="1799" b="0" spc="50" baseline="0"/>
            </a:lvl1pPr>
            <a:lvl2pPr marL="566758" indent="-342797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799" spc="50" baseline="0"/>
            </a:lvl2pPr>
            <a:lvl3pPr marL="850137" indent="-342797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799" spc="50" baseline="0"/>
            </a:lvl3pPr>
            <a:lvl4pPr marL="1042103" indent="-342797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799" spc="50" baseline="0"/>
            </a:lvl4pPr>
            <a:lvl5pPr marL="1074098" indent="-39993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3643" y="2960877"/>
            <a:ext cx="5515443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3643" y="3324860"/>
            <a:ext cx="5505286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42657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153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3377" y="1"/>
            <a:ext cx="1745218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448" y="1671639"/>
            <a:ext cx="5882495" cy="1204912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22" y="-9144"/>
            <a:ext cx="5480527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85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2305" y="3660774"/>
            <a:ext cx="5905638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5179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69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3" y="895350"/>
            <a:ext cx="3246816" cy="1917700"/>
          </a:xfrm>
        </p:spPr>
        <p:txBody>
          <a:bodyPr>
            <a:normAutofit/>
          </a:bodyPr>
          <a:lstStyle>
            <a:lvl1pPr algn="l">
              <a:defRPr lang="en-US" sz="23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7982" y="2813050"/>
            <a:ext cx="3246816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5179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5298" y="895928"/>
            <a:ext cx="7135545" cy="5115889"/>
          </a:xfrm>
        </p:spPr>
        <p:txBody>
          <a:bodyPr>
            <a:normAutofit/>
          </a:bodyPr>
          <a:lstStyle>
            <a:lvl1pPr marL="0" indent="0" algn="ctr">
              <a:buNone/>
              <a:defRPr sz="1999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425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6958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401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337193"/>
            <a:ext cx="5653724" cy="1997867"/>
          </a:xfrm>
        </p:spPr>
        <p:txBody>
          <a:bodyPr anchor="b">
            <a:normAutofit/>
          </a:bodyPr>
          <a:lstStyle>
            <a:lvl1pPr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7982" y="2705177"/>
            <a:ext cx="5732279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7981" y="3154167"/>
            <a:ext cx="5732280" cy="3032733"/>
          </a:xfrm>
        </p:spPr>
        <p:txBody>
          <a:bodyPr>
            <a:normAutofit/>
          </a:bodyPr>
          <a:lstStyle>
            <a:lvl1pPr marL="285664" indent="-285664">
              <a:lnSpc>
                <a:spcPct val="100000"/>
              </a:lnSpc>
              <a:buFont typeface="Arial" panose="020B0604020202020204" pitchFamily="34" charset="0"/>
              <a:buChar char="•"/>
              <a:defRPr sz="1799" spc="50" baseline="0"/>
            </a:lvl1pPr>
            <a:lvl2pPr marL="742727" indent="-285664">
              <a:lnSpc>
                <a:spcPct val="100000"/>
              </a:lnSpc>
              <a:buFont typeface="Arial" panose="020B0604020202020204" pitchFamily="34" charset="0"/>
              <a:buChar char="•"/>
              <a:defRPr sz="1799" spc="50" baseline="0"/>
            </a:lvl2pPr>
            <a:lvl3pPr marL="1199790" indent="-285664">
              <a:lnSpc>
                <a:spcPct val="100000"/>
              </a:lnSpc>
              <a:buFont typeface="Arial" panose="020B0604020202020204" pitchFamily="34" charset="0"/>
              <a:buChar char="•"/>
              <a:defRPr sz="1799" spc="50" baseline="0"/>
            </a:lvl3pPr>
            <a:lvl4pPr marL="1656853" indent="-285664">
              <a:lnSpc>
                <a:spcPct val="100000"/>
              </a:lnSpc>
              <a:buFont typeface="Arial" panose="020B0604020202020204" pitchFamily="34" charset="0"/>
              <a:buChar char="•"/>
              <a:defRPr sz="1799" spc="50" baseline="0"/>
            </a:lvl4pPr>
            <a:lvl5pPr marL="2113916" indent="-285664">
              <a:lnSpc>
                <a:spcPct val="100000"/>
              </a:lnSpc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5055" y="2705178"/>
            <a:ext cx="3942600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799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5054" y="3164868"/>
            <a:ext cx="3942600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799" b="0" spc="50" baseline="0"/>
            </a:lvl1pPr>
            <a:lvl2pPr marL="283379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2pPr>
            <a:lvl3pPr marL="56675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3pPr>
            <a:lvl4pPr marL="85927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4pPr>
            <a:lvl5pPr marL="1151798" indent="-2856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799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66" y="6356351"/>
            <a:ext cx="41137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6793" y="-11"/>
            <a:ext cx="5882032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78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125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353551"/>
            <a:ext cx="10512862" cy="1325563"/>
          </a:xfrm>
        </p:spPr>
        <p:txBody>
          <a:bodyPr anchor="b">
            <a:normAutofit/>
          </a:bodyPr>
          <a:lstStyle>
            <a:lvl1pPr algn="ctr">
              <a:defRPr lang="en-US" sz="2799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7982" y="2111382"/>
            <a:ext cx="10512862" cy="3570963"/>
          </a:xfrm>
        </p:spPr>
        <p:txBody>
          <a:bodyPr>
            <a:normAutofit/>
          </a:bodyPr>
          <a:lstStyle>
            <a:lvl1pPr marL="0" indent="0" algn="ctr">
              <a:buNone/>
              <a:defRPr sz="1999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982" y="6356350"/>
            <a:ext cx="3818233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0649" y="6356350"/>
            <a:ext cx="98729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089" y="1615737"/>
            <a:ext cx="4178482" cy="1524735"/>
          </a:xfrm>
        </p:spPr>
        <p:txBody>
          <a:bodyPr anchor="b">
            <a:noAutofit/>
          </a:bodyPr>
          <a:lstStyle>
            <a:lvl1pPr algn="l">
              <a:defRPr sz="3599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6089" y="3238104"/>
            <a:ext cx="4178482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799" spc="5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111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6089" y="6356351"/>
            <a:ext cx="417848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34" y="6356351"/>
            <a:ext cx="1773909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1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6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3" y="457200"/>
            <a:ext cx="8229600" cy="2895600"/>
          </a:xfrm>
        </p:spPr>
        <p:txBody>
          <a:bodyPr/>
          <a:lstStyle/>
          <a:p>
            <a:r>
              <a:rPr lang="en-US" dirty="0"/>
              <a:t>Google Capstone Project 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2895601"/>
            <a:ext cx="8229600" cy="685799"/>
          </a:xfrm>
        </p:spPr>
        <p:txBody>
          <a:bodyPr/>
          <a:lstStyle/>
          <a:p>
            <a:r>
              <a:rPr lang="en-US" dirty="0"/>
              <a:t>Cyclistic bike-share analysis case study</a:t>
            </a:r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ADE7-7E03-2D0E-0394-59D8ECC21BCF}"/>
              </a:ext>
            </a:extLst>
          </p:cNvPr>
          <p:cNvSpPr txBox="1"/>
          <p:nvPr/>
        </p:nvSpPr>
        <p:spPr>
          <a:xfrm>
            <a:off x="1065213" y="6059269"/>
            <a:ext cx="24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Syed Ali Hashmi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8915402" cy="6858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1295400"/>
            <a:ext cx="9134391" cy="4114801"/>
          </a:xfrm>
        </p:spPr>
        <p:txBody>
          <a:bodyPr/>
          <a:lstStyle/>
          <a:p>
            <a:r>
              <a:rPr lang="en-US" altLang="en-US" dirty="0">
                <a:latin typeface="Corbel (Headings)"/>
              </a:rPr>
              <a:t>User Distribution: Members vs Casual Riders</a:t>
            </a:r>
            <a:endParaRPr lang="en-US" dirty="0"/>
          </a:p>
          <a:p>
            <a:r>
              <a:rPr lang="en-US" dirty="0"/>
              <a:t>Riding Patterns by Month and Membership</a:t>
            </a:r>
          </a:p>
          <a:p>
            <a:r>
              <a:rPr lang="en-US" dirty="0"/>
              <a:t>Riding Patterns by Day</a:t>
            </a:r>
          </a:p>
          <a:p>
            <a:r>
              <a:rPr lang="en-US" dirty="0">
                <a:latin typeface="Corbel (Headings)"/>
              </a:rPr>
              <a:t>Understanding Ride Behavior for Growth</a:t>
            </a:r>
          </a:p>
          <a:p>
            <a:r>
              <a:rPr lang="en-US" dirty="0"/>
              <a:t>User Growth Strategy</a:t>
            </a:r>
            <a:endParaRPr lang="en-US" dirty="0">
              <a:latin typeface="Corbel (Headings)"/>
            </a:endParaRPr>
          </a:p>
          <a:p>
            <a:endParaRPr lang="en-US" dirty="0">
              <a:latin typeface="Corbe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D4E99E3-5280-6072-806D-6CFFEB96C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609792"/>
              </p:ext>
            </p:extLst>
          </p:nvPr>
        </p:nvGraphicFramePr>
        <p:xfrm>
          <a:off x="5728772" y="381000"/>
          <a:ext cx="6400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B1D028E-207B-61B8-1396-6D59AF512A8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227012" y="2069068"/>
            <a:ext cx="609600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Body)"/>
              </a:rPr>
              <a:t>64% of rides are by members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Body)"/>
              </a:rPr>
              <a:t>Indicates frequent use and strong retention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Body)"/>
              </a:rPr>
              <a:t>36% are casual users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Body)"/>
              </a:rPr>
              <a:t>Likely tourists or occasional riders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Body)"/>
              </a:rPr>
              <a:t>Opportunity to convert into members through targeted campaigns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E13A806-2A2A-CCE7-6F9C-10FE1E9DF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90600"/>
            <a:ext cx="6400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l (Headings)"/>
              </a:rPr>
              <a:t>User Distribution: Members vs Casual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bel (Headings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be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99443"/>
            <a:ext cx="11049001" cy="647700"/>
          </a:xfrm>
        </p:spPr>
        <p:txBody>
          <a:bodyPr>
            <a:normAutofit/>
          </a:bodyPr>
          <a:lstStyle/>
          <a:p>
            <a:r>
              <a:rPr lang="en-US" sz="3200" dirty="0"/>
              <a:t>Riding Patterns by Month and Membership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790E86-09EC-1ADA-0F77-627085AC3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8063676"/>
              </p:ext>
            </p:extLst>
          </p:nvPr>
        </p:nvGraphicFramePr>
        <p:xfrm>
          <a:off x="150812" y="876300"/>
          <a:ext cx="4953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B474A0-C10D-F438-CF81-74BC652421E2}"/>
              </a:ext>
            </a:extLst>
          </p:cNvPr>
          <p:cNvSpPr txBox="1"/>
          <p:nvPr/>
        </p:nvSpPr>
        <p:spPr>
          <a:xfrm>
            <a:off x="5865812" y="1219200"/>
            <a:ext cx="5714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📈 </a:t>
            </a:r>
            <a:r>
              <a:rPr lang="en-US" b="1" dirty="0"/>
              <a:t>Peak Months:</a:t>
            </a:r>
            <a:r>
              <a:rPr lang="en-US" dirty="0"/>
              <a:t> May through September maintain high volumes, each exceeding </a:t>
            </a:r>
            <a:r>
              <a:rPr lang="en-US" b="1" dirty="0"/>
              <a:t>700,000</a:t>
            </a:r>
            <a:r>
              <a:rPr lang="en-US" dirty="0"/>
              <a:t> counts.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seasonal trend with peak engagement in </a:t>
            </a:r>
            <a:r>
              <a:rPr lang="en-US" b="1" dirty="0"/>
              <a:t>late spring to early fall</a:t>
            </a:r>
            <a:r>
              <a:rPr lang="en-US" dirty="0"/>
              <a:t>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4522E90-F2D0-D2BF-791D-82E3B0AF6D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761837"/>
              </p:ext>
            </p:extLst>
          </p:nvPr>
        </p:nvGraphicFramePr>
        <p:xfrm>
          <a:off x="148046" y="3733800"/>
          <a:ext cx="5641566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D5C1EF-5827-CA82-97F3-3B896A8ABA18}"/>
              </a:ext>
            </a:extLst>
          </p:cNvPr>
          <p:cNvSpPr txBox="1"/>
          <p:nvPr/>
        </p:nvSpPr>
        <p:spPr>
          <a:xfrm>
            <a:off x="5942013" y="3810000"/>
            <a:ext cx="6246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Members take more rides</a:t>
            </a:r>
            <a:r>
              <a:rPr lang="en-US" dirty="0"/>
              <a:t> overall compared to casual users.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Casual rides peak in summer</a:t>
            </a:r>
            <a:r>
              <a:rPr lang="en-US" dirty="0"/>
              <a:t>, with a sharp drop before fall.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Consistent member usage highlights strong retention, while casual usage is </a:t>
            </a:r>
            <a:r>
              <a:rPr lang="en-US" b="1" dirty="0"/>
              <a:t>highly seasonal</a:t>
            </a:r>
            <a:r>
              <a:rPr lang="en-US" dirty="0"/>
              <a:t>, peaking mid-year.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3" y="304800"/>
            <a:ext cx="9067802" cy="762000"/>
          </a:xfrm>
        </p:spPr>
        <p:txBody>
          <a:bodyPr>
            <a:normAutofit/>
          </a:bodyPr>
          <a:lstStyle/>
          <a:p>
            <a:r>
              <a:rPr lang="en-US" sz="3200" dirty="0"/>
              <a:t>Riding Patterns by Day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D81C477-BCA1-CCD3-067F-ACCFECBC3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096373"/>
              </p:ext>
            </p:extLst>
          </p:nvPr>
        </p:nvGraphicFramePr>
        <p:xfrm>
          <a:off x="608012" y="1600200"/>
          <a:ext cx="5257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5CDB75-34E5-6645-22DC-38E100E9C2AA}"/>
              </a:ext>
            </a:extLst>
          </p:cNvPr>
          <p:cNvSpPr txBox="1"/>
          <p:nvPr/>
        </p:nvSpPr>
        <p:spPr>
          <a:xfrm>
            <a:off x="5865812" y="1066800"/>
            <a:ext cx="6399213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🚲 </a:t>
            </a:r>
            <a:r>
              <a:rPr lang="en-US" b="1" dirty="0"/>
              <a:t>Key Insights: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Casual users are weekend-driven, while members show consistent weekday engagement.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📌 </a:t>
            </a:r>
            <a:r>
              <a:rPr lang="en-US" b="1" dirty="0"/>
              <a:t>Opportunity: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Offer </a:t>
            </a:r>
            <a:r>
              <a:rPr lang="en-US" b="1" dirty="0"/>
              <a:t>weekend passes</a:t>
            </a:r>
            <a:r>
              <a:rPr lang="en-US" dirty="0"/>
              <a:t> to attract more casual riders during peak days (Sat &amp; Sun).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weekday commuter perks</a:t>
            </a:r>
            <a:r>
              <a:rPr lang="en-US" dirty="0"/>
              <a:t> (e.g., morning discounts, loyalty rewards) to boost casual rider engagement and drive conversions to membership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A7BD66C-B2CB-A04A-6CB9-13D6FFD20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4067"/>
              </p:ext>
            </p:extLst>
          </p:nvPr>
        </p:nvGraphicFramePr>
        <p:xfrm>
          <a:off x="0" y="824060"/>
          <a:ext cx="6553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C72D91-9555-0B1C-7DD2-DDCAEAB6D0CD}"/>
              </a:ext>
            </a:extLst>
          </p:cNvPr>
          <p:cNvSpPr txBox="1"/>
          <p:nvPr/>
        </p:nvSpPr>
        <p:spPr>
          <a:xfrm>
            <a:off x="6929437" y="42868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🚲 </a:t>
            </a:r>
            <a:r>
              <a:rPr lang="en-US" b="1" dirty="0"/>
              <a:t>Ride Duration Insights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Members mostly take short rides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Casual riders take longer rides comparatively 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📝 </a:t>
            </a:r>
            <a:r>
              <a:rPr lang="en-US" b="1" dirty="0"/>
              <a:t>Insight: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Members likely use for quick, routine commute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while </a:t>
            </a:r>
            <a:r>
              <a:rPr lang="en-US" b="1" dirty="0"/>
              <a:t>casual users ride for longer, possibly recreational, purposes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EB037-F91D-F36A-4ADD-585C561E508B}"/>
              </a:ext>
            </a:extLst>
          </p:cNvPr>
          <p:cNvSpPr txBox="1"/>
          <p:nvPr/>
        </p:nvSpPr>
        <p:spPr>
          <a:xfrm>
            <a:off x="358970" y="5167460"/>
            <a:ext cx="7406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Opportunity:</a:t>
            </a:r>
          </a:p>
          <a:p>
            <a:r>
              <a:rPr lang="en-US" dirty="0"/>
              <a:t>Time-Based Pricing Incentives</a:t>
            </a:r>
            <a:br>
              <a:rPr lang="en-US" dirty="0"/>
            </a:br>
            <a:r>
              <a:rPr lang="en-US" dirty="0"/>
              <a:t>Make shorter rides </a:t>
            </a:r>
            <a:r>
              <a:rPr lang="en-US" b="1" dirty="0"/>
              <a:t>more affordable with membership</a:t>
            </a:r>
            <a:r>
              <a:rPr lang="en-US" dirty="0"/>
              <a:t>, encouraging switch.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F6E35-2B9E-52D5-B561-72669BF8A0B3}"/>
              </a:ext>
            </a:extLst>
          </p:cNvPr>
          <p:cNvSpPr txBox="1"/>
          <p:nvPr/>
        </p:nvSpPr>
        <p:spPr>
          <a:xfrm>
            <a:off x="358970" y="196334"/>
            <a:ext cx="558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rbel (Headings)"/>
              </a:rPr>
              <a:t>Understanding Ride Behavior for Growth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89112" y="381000"/>
            <a:ext cx="8610599" cy="914400"/>
          </a:xfrm>
        </p:spPr>
        <p:txBody>
          <a:bodyPr/>
          <a:lstStyle/>
          <a:p>
            <a:r>
              <a:rPr lang="en-US" dirty="0"/>
              <a:t>User Growth Strategy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19141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6088" y="1616209"/>
            <a:ext cx="4178482" cy="1524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088" y="3238153"/>
            <a:ext cx="4178482" cy="2849439"/>
          </a:xfrm>
        </p:spPr>
        <p:txBody>
          <a:bodyPr>
            <a:noAutofit/>
          </a:bodyPr>
          <a:lstStyle/>
          <a:p>
            <a:r>
              <a:rPr lang="en-US" dirty="0"/>
              <a:t>Syed Ali Hashmi</a:t>
            </a:r>
          </a:p>
          <a:p>
            <a:r>
              <a:rPr lang="en-US" dirty="0"/>
              <a:t>Syed.alihashmi@live.com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33" y="6355588"/>
            <a:ext cx="1773909" cy="365030"/>
          </a:xfrm>
        </p:spPr>
        <p:txBody>
          <a:bodyPr/>
          <a:lstStyle/>
          <a:p>
            <a:pPr defTabSz="914126"/>
            <a:fld id="{A49DFD55-3C28-40EF-9E31-A92D2E4017FF}" type="slidenum">
              <a:rPr lang="en-US">
                <a:solidFill>
                  <a:prstClr val="black">
                    <a:tint val="75000"/>
                  </a:prstClr>
                </a:solidFill>
                <a:latin typeface="Tenorite"/>
              </a:rPr>
              <a:pPr defTabSz="914126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1543</TotalTime>
  <Words>360</Words>
  <Application>Microsoft Office PowerPoint</Application>
  <PresentationFormat>Custom</PresentationFormat>
  <Paragraphs>69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Corbel</vt:lpstr>
      <vt:lpstr>Corbel (Body)</vt:lpstr>
      <vt:lpstr>Corbel (Headings)</vt:lpstr>
      <vt:lpstr>Tenorite</vt:lpstr>
      <vt:lpstr>Digital Blue Tunnel 16x9</vt:lpstr>
      <vt:lpstr>Custom</vt:lpstr>
      <vt:lpstr>Google Capstone Project  </vt:lpstr>
      <vt:lpstr>Content</vt:lpstr>
      <vt:lpstr>User Distribution: Members vs Casual  </vt:lpstr>
      <vt:lpstr>Riding Patterns by Month and Membership</vt:lpstr>
      <vt:lpstr>Riding Patterns by Day</vt:lpstr>
      <vt:lpstr>PowerPoint Presentation</vt:lpstr>
      <vt:lpstr>User Growth Strategy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Ali Hashmi</dc:creator>
  <cp:lastModifiedBy>Syed Ali Hashmi</cp:lastModifiedBy>
  <cp:revision>2</cp:revision>
  <dcterms:created xsi:type="dcterms:W3CDTF">2025-06-22T16:52:05Z</dcterms:created>
  <dcterms:modified xsi:type="dcterms:W3CDTF">2025-06-23T18:36:51Z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